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257" r:id="rId2"/>
    <p:sldId id="258" r:id="rId3"/>
    <p:sldId id="259" r:id="rId4"/>
    <p:sldId id="288" r:id="rId5"/>
    <p:sldId id="260" r:id="rId6"/>
    <p:sldId id="261" r:id="rId7"/>
    <p:sldId id="262" r:id="rId8"/>
    <p:sldId id="263" r:id="rId9"/>
    <p:sldId id="264" r:id="rId10"/>
    <p:sldId id="265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66" r:id="rId19"/>
    <p:sldId id="267" r:id="rId20"/>
    <p:sldId id="296" r:id="rId21"/>
    <p:sldId id="297" r:id="rId22"/>
    <p:sldId id="298" r:id="rId23"/>
    <p:sldId id="299" r:id="rId24"/>
    <p:sldId id="300" r:id="rId25"/>
    <p:sldId id="268" r:id="rId26"/>
    <p:sldId id="301" r:id="rId27"/>
    <p:sldId id="303" r:id="rId28"/>
    <p:sldId id="302" r:id="rId29"/>
    <p:sldId id="269" r:id="rId30"/>
    <p:sldId id="270" r:id="rId31"/>
    <p:sldId id="271" r:id="rId32"/>
    <p:sldId id="272" r:id="rId33"/>
    <p:sldId id="305" r:id="rId34"/>
    <p:sldId id="304" r:id="rId35"/>
    <p:sldId id="306" r:id="rId36"/>
    <p:sldId id="307" r:id="rId37"/>
    <p:sldId id="308" r:id="rId38"/>
    <p:sldId id="309" r:id="rId39"/>
    <p:sldId id="310" r:id="rId40"/>
    <p:sldId id="277" r:id="rId41"/>
    <p:sldId id="28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D029E-E513-7545-92DF-ADD1B436E61D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C1372-709A-1E47-8946-6975D5A30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87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8B268-1D99-4454-8A83-EDDEB07E9D88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B32DC2-F681-425C-8CE5-6094093ABF2F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10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2740E1-5053-4C0B-91DD-2AC9F09B10E7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18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EC74D9-FC5B-4F44-8D29-4261F8401DD3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19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100ED2-1F1A-433F-85C9-4CA83B32E19D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25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EC1473-13A3-4F08-AB51-4B91A29C8F59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29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21FD0F-B4CC-46FE-AE05-9630F9A8AFD3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30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B3F59F-3A08-4DE6-BCAA-D614DFE6F2F0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31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06CB7-5436-4143-BE2E-9A85EDC38AF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32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C09129-2A54-49C5-9585-801548C6FA67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40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B22768-FA61-41D8-8F47-2E60BAE6CB0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41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D43D-331C-4088-ADF0-E5CE43768696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C11242-D6A7-442E-990C-2C06ED10CE1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3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C11242-D6A7-442E-990C-2C06ED10CE1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4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654C58-5703-454B-B6C0-D1C11DF95730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5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F2B967-7FAB-419C-A4AE-482D2E604CDD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6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10B9B-5F38-418E-AD48-46582267A627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7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0A04DC-A377-4E9E-BEEC-CEC5B13EA2C5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8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397CD7-BFDB-47E4-9DB8-8B8F10C0D96F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9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5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5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3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2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8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0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0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8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0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A34E6-C7EA-4242-9DA2-963562E4B064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7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9600" y="1905000"/>
            <a:ext cx="396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Helvetica" pitchFamily="34" charset="0"/>
                <a:cs typeface="Helvetica" pitchFamily="34" charset="0"/>
              </a:rPr>
              <a:t>Visual Displays of Data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Chapter 3</a:t>
            </a:r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593"/>
            <a:ext cx="3505200" cy="441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583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Nolan_fig03_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7475" y="2057400"/>
            <a:ext cx="66135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1524000" y="457200"/>
            <a:ext cx="6934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 err="1">
                <a:solidFill>
                  <a:srgbClr val="990000"/>
                </a:solidFill>
                <a:latin typeface="+mn-lt"/>
              </a:rPr>
              <a:t>Scatterplot</a:t>
            </a:r>
            <a:r>
              <a:rPr lang="en-US" sz="3600" b="1" dirty="0">
                <a:solidFill>
                  <a:srgbClr val="990000"/>
                </a:solidFill>
                <a:latin typeface="+mn-lt"/>
              </a:rPr>
              <a:t> of Hours Studied and Statistics Grade</a:t>
            </a:r>
          </a:p>
        </p:txBody>
      </p:sp>
    </p:spTree>
    <p:extLst>
      <p:ext uri="{BB962C8B-B14F-4D97-AF65-F5344CB8AC3E}">
        <p14:creationId xmlns:p14="http://schemas.microsoft.com/office/powerpoint/2010/main" val="4060009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0291" y="3037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Scatterplots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&gt;  chart builder </a:t>
            </a:r>
          </a:p>
          <a:p>
            <a:pPr lvl="1"/>
            <a:r>
              <a:rPr lang="en-US" dirty="0" smtClean="0"/>
              <a:t>Hit ok if you get a define message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710203"/>
            <a:ext cx="54864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4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scatter / dot on the left hand side</a:t>
            </a:r>
          </a:p>
          <a:p>
            <a:r>
              <a:rPr lang="en-US" dirty="0" smtClean="0"/>
              <a:t>DOUBLE click or drag the first box (top left) to the design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9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Scatterplots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3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7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 a variable into X and a variable into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17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Scatterplots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0"/>
            <a:ext cx="6038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 ok!</a:t>
            </a:r>
          </a:p>
          <a:p>
            <a:r>
              <a:rPr lang="en-US" dirty="0" smtClean="0"/>
              <a:t>(please note that the picture it creates for you IS NOT the real scatterplot).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0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50800"/>
            <a:ext cx="84963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Line Graphs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 graphs are best for scale variables (remember this is interval/ratio)</a:t>
            </a:r>
          </a:p>
          <a:p>
            <a:pPr lvl="1"/>
            <a:r>
              <a:rPr lang="en-US" dirty="0" smtClean="0"/>
              <a:t>Especially useful for trends over time</a:t>
            </a:r>
          </a:p>
          <a:p>
            <a:pPr eaLnBrk="1" hangingPunct="1"/>
            <a:r>
              <a:rPr lang="en-US" dirty="0" smtClean="0"/>
              <a:t>Line of best fit</a:t>
            </a:r>
          </a:p>
          <a:p>
            <a:pPr eaLnBrk="1" hangingPunct="1"/>
            <a:r>
              <a:rPr lang="en-US" dirty="0" smtClean="0"/>
              <a:t>Time series plot</a:t>
            </a:r>
          </a:p>
        </p:txBody>
      </p:sp>
    </p:spTree>
    <p:extLst>
      <p:ext uri="{BB962C8B-B14F-4D97-AF65-F5344CB8AC3E}">
        <p14:creationId xmlns:p14="http://schemas.microsoft.com/office/powerpoint/2010/main" val="283575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 descr="Nolan_fig03_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133600"/>
            <a:ext cx="6096000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1371600" y="685800"/>
            <a:ext cx="6248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rgbClr val="990000"/>
                </a:solidFill>
                <a:latin typeface="Arial" charset="0"/>
              </a:rPr>
              <a:t>The Line of Best Fit</a:t>
            </a:r>
          </a:p>
        </p:txBody>
      </p:sp>
    </p:spTree>
    <p:extLst>
      <p:ext uri="{BB962C8B-B14F-4D97-AF65-F5344CB8AC3E}">
        <p14:creationId xmlns:p14="http://schemas.microsoft.com/office/powerpoint/2010/main" val="222943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Helvetica" pitchFamily="34" charset="0"/>
                <a:cs typeface="Helvetica" pitchFamily="34" charset="0"/>
              </a:rPr>
              <a:t>Uses of Graphs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Positive and negative uses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</a:p>
          <a:p>
            <a:pPr lvl="1" eaLnBrk="1" hangingPunct="1"/>
            <a:r>
              <a:rPr lang="en-US" dirty="0" smtClean="0"/>
              <a:t>Can accurately and succinctly present information</a:t>
            </a:r>
          </a:p>
          <a:p>
            <a:pPr lvl="1" eaLnBrk="1" hangingPunct="1"/>
            <a:r>
              <a:rPr lang="en-US" dirty="0" smtClean="0"/>
              <a:t>Can reveal/conceal complicated data</a:t>
            </a:r>
          </a:p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Graphing in the information age: a critical skill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http://</a:t>
            </a:r>
            <a:r>
              <a:rPr lang="en-US" dirty="0" err="1">
                <a:solidFill>
                  <a:srgbClr val="000000"/>
                </a:solidFill>
              </a:rPr>
              <a:t>www.datavis.ca</a:t>
            </a:r>
            <a:r>
              <a:rPr lang="en-US" dirty="0">
                <a:solidFill>
                  <a:srgbClr val="000000"/>
                </a:solidFill>
              </a:rPr>
              <a:t>/gallery/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4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Line of Best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click on your scatterplot and new window will pop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5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0"/>
            <a:ext cx="6817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2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0"/>
            <a:ext cx="5928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Line of Best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 close and then also close the pop up window to get the line in the output 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6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97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H03\NolH2e_fig_03_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3155"/>
            <a:ext cx="2514600" cy="6654255"/>
          </a:xfrm>
          <a:prstGeom prst="rect">
            <a:avLst/>
          </a:prstGeom>
          <a:noFill/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72000" y="2057400"/>
            <a:ext cx="4191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 smtClean="0">
                <a:solidFill>
                  <a:srgbClr val="990000"/>
                </a:solidFill>
                <a:latin typeface="Arial" charset="0"/>
              </a:rPr>
              <a:t>Weekly Newspaper Circulation</a:t>
            </a:r>
            <a:endParaRPr lang="en-US" sz="3600" b="1" dirty="0">
              <a:solidFill>
                <a:srgbClr val="99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65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Line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&gt; chart builder</a:t>
            </a:r>
          </a:p>
          <a:p>
            <a:r>
              <a:rPr lang="en-US" dirty="0" smtClean="0"/>
              <a:t>Click line on the left</a:t>
            </a:r>
          </a:p>
          <a:p>
            <a:r>
              <a:rPr lang="en-US" dirty="0" smtClean="0"/>
              <a:t>Select the first box (double click or drag and drop)</a:t>
            </a:r>
          </a:p>
          <a:p>
            <a:r>
              <a:rPr lang="en-US" dirty="0" smtClean="0"/>
              <a:t>Drag one variable in X and one in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21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4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4300"/>
            <a:ext cx="84836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8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Bar Graphs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dirty="0" smtClean="0"/>
              <a:t>When the independent variable is nominal or ordinal and the dependent variable is scale</a:t>
            </a:r>
          </a:p>
          <a:p>
            <a:pPr lvl="1"/>
            <a:r>
              <a:rPr lang="en-US" dirty="0" smtClean="0"/>
              <a:t>Meaning X = groups, Y = interval/ratio</a:t>
            </a:r>
          </a:p>
          <a:p>
            <a:pPr lvl="1"/>
            <a:r>
              <a:rPr lang="en-US" dirty="0" smtClean="0"/>
              <a:t>Each bar usually represents and AVERAGE score.</a:t>
            </a:r>
          </a:p>
          <a:p>
            <a:pPr eaLnBrk="1" hangingPunct="1"/>
            <a:r>
              <a:rPr lang="en-US" dirty="0" smtClean="0"/>
              <a:t>Pareto chart: bar graph in which categories along the x-axis are ordered from highest to lowest</a:t>
            </a:r>
          </a:p>
          <a:p>
            <a:pPr lvl="1"/>
            <a:r>
              <a:rPr lang="en-US" dirty="0" smtClean="0"/>
              <a:t>(I have never heard this term before, so if you see a question on it in the homework let me know so I can take it out).</a:t>
            </a:r>
          </a:p>
        </p:txBody>
      </p:sp>
    </p:spTree>
    <p:extLst>
      <p:ext uri="{BB962C8B-B14F-4D97-AF65-F5344CB8AC3E}">
        <p14:creationId xmlns:p14="http://schemas.microsoft.com/office/powerpoint/2010/main" val="265371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895600"/>
            <a:ext cx="3276600" cy="2895600"/>
          </a:xfrm>
        </p:spPr>
        <p:txBody>
          <a:bodyPr/>
          <a:lstStyle/>
          <a:p>
            <a:pPr algn="l" eaLnBrk="1" hangingPunct="1"/>
            <a: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“The Most Misleading Graph Ever Published”</a:t>
            </a:r>
            <a:b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The Cost and Quality of Higher Education</a:t>
            </a:r>
            <a:b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endParaRPr lang="en-US" sz="2400" b="0" dirty="0" smtClean="0">
              <a:solidFill>
                <a:schemeClr val="tx1"/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123" name="Picture 4" descr="D:\JPEG_hi-res\CH03\Nolan_fig03_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416050"/>
            <a:ext cx="4267200" cy="544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914400" y="1568450"/>
            <a:ext cx="3429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990000"/>
                </a:solidFill>
                <a:latin typeface="Arial" charset="0"/>
              </a:rPr>
              <a:t>How to Mislead with Graphs</a:t>
            </a:r>
          </a:p>
        </p:txBody>
      </p:sp>
    </p:spTree>
    <p:extLst>
      <p:ext uri="{BB962C8B-B14F-4D97-AF65-F5344CB8AC3E}">
        <p14:creationId xmlns:p14="http://schemas.microsoft.com/office/powerpoint/2010/main" val="196438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Nolan_fig03_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9213" y="1685925"/>
            <a:ext cx="6529387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1752600" y="304800"/>
            <a:ext cx="5943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 smtClean="0">
                <a:solidFill>
                  <a:srgbClr val="990000"/>
                </a:solidFill>
                <a:latin typeface="+mn-lt"/>
              </a:rPr>
              <a:t>The Flexibility of the Bar Graph</a:t>
            </a:r>
            <a:endParaRPr lang="en-US" sz="3600" b="1" dirty="0">
              <a:solidFill>
                <a:srgbClr val="99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46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1295400" y="609600"/>
            <a:ext cx="7620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rgbClr val="990000"/>
                </a:solidFill>
                <a:latin typeface="+mn-lt"/>
              </a:rPr>
              <a:t>Bar Graphs Highlight Differences Between Means</a:t>
            </a:r>
          </a:p>
        </p:txBody>
      </p:sp>
      <p:pic>
        <p:nvPicPr>
          <p:cNvPr id="2050" name="Picture 2" descr="E:\CH03\NolH2e_fig_03_1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1" y="2158449"/>
            <a:ext cx="5029200" cy="4242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300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1828800" y="609600"/>
            <a:ext cx="5943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 smtClean="0">
                <a:solidFill>
                  <a:srgbClr val="990000"/>
                </a:solidFill>
                <a:latin typeface="+mn-lt"/>
              </a:rPr>
              <a:t>Deceiving with the Scale</a:t>
            </a:r>
            <a:endParaRPr lang="en-US" sz="3600" b="1" dirty="0">
              <a:solidFill>
                <a:srgbClr val="990000"/>
              </a:solidFill>
              <a:latin typeface="+mn-lt"/>
            </a:endParaRPr>
          </a:p>
        </p:txBody>
      </p:sp>
      <p:pic>
        <p:nvPicPr>
          <p:cNvPr id="3074" name="Picture 2" descr="E:\CH03\NolH2e_fig_03_1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2057400"/>
            <a:ext cx="5593887" cy="434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660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Bar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&gt; chart builder</a:t>
            </a:r>
          </a:p>
          <a:p>
            <a:r>
              <a:rPr lang="en-US" dirty="0" smtClean="0"/>
              <a:t>Click bar on the left.</a:t>
            </a:r>
          </a:p>
          <a:p>
            <a:r>
              <a:rPr lang="en-US" dirty="0" smtClean="0"/>
              <a:t>Select the first option (double click or drag and drop).</a:t>
            </a:r>
          </a:p>
          <a:p>
            <a:r>
              <a:rPr lang="en-US" dirty="0" smtClean="0"/>
              <a:t>Put a categorical variable in X, a continuous variable in 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95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71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02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0800"/>
            <a:ext cx="86741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57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Pictorial graphs </a:t>
            </a:r>
          </a:p>
          <a:p>
            <a:pPr lvl="1"/>
            <a:r>
              <a:rPr lang="en-US" dirty="0" smtClean="0"/>
              <a:t>Meh?</a:t>
            </a:r>
          </a:p>
          <a:p>
            <a:r>
              <a:rPr lang="en-US" dirty="0" smtClean="0"/>
              <a:t>Pie Charts</a:t>
            </a:r>
          </a:p>
          <a:p>
            <a:pPr lvl="1"/>
            <a:r>
              <a:rPr lang="en-US" dirty="0" smtClean="0"/>
              <a:t>I think you are all smart enough to know what a pie chart is … as well as they are not really used in research papers (frequency charts!)</a:t>
            </a:r>
            <a:endParaRPr lang="en-US" dirty="0"/>
          </a:p>
          <a:p>
            <a:r>
              <a:rPr lang="en-US" dirty="0" smtClean="0"/>
              <a:t>So we are going to leave these out.</a:t>
            </a:r>
          </a:p>
        </p:txBody>
      </p:sp>
    </p:spTree>
    <p:extLst>
      <p:ext uri="{BB962C8B-B14F-4D97-AF65-F5344CB8AC3E}">
        <p14:creationId xmlns:p14="http://schemas.microsoft.com/office/powerpoint/2010/main" val="537649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Polygons /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Graphs &gt; chart builder</a:t>
            </a:r>
          </a:p>
          <a:p>
            <a:r>
              <a:rPr lang="en-US" dirty="0" smtClean="0"/>
              <a:t>Select histogram</a:t>
            </a:r>
          </a:p>
          <a:p>
            <a:r>
              <a:rPr lang="en-US" dirty="0" smtClean="0"/>
              <a:t>Histogram = first box, frequency polygon = third box</a:t>
            </a:r>
          </a:p>
          <a:p>
            <a:r>
              <a:rPr lang="en-US" dirty="0" smtClean="0"/>
              <a:t>This is different: only put something in 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42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0"/>
            <a:ext cx="5667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07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0"/>
            <a:ext cx="7354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/>
            <a: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“The Most Misleading Graph Ever Published”</a:t>
            </a:r>
            <a:b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/>
            </a:r>
            <a:b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The Cost and Quality of Higher Education</a:t>
            </a:r>
            <a:br>
              <a:rPr lang="en-US" sz="2400" b="0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</a:br>
            <a:endParaRPr lang="en-US" sz="2400" b="0" dirty="0" smtClean="0">
              <a:solidFill>
                <a:schemeClr val="tx1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why bad?</a:t>
            </a:r>
          </a:p>
          <a:p>
            <a:pPr lvl="1"/>
            <a:r>
              <a:rPr lang="en-US" dirty="0" smtClean="0"/>
              <a:t>The times are not the same for both lines (going across)</a:t>
            </a:r>
          </a:p>
          <a:p>
            <a:pPr lvl="1"/>
            <a:r>
              <a:rPr lang="en-US" dirty="0" smtClean="0"/>
              <a:t>The scales are not the same</a:t>
            </a:r>
          </a:p>
          <a:p>
            <a:pPr lvl="2"/>
            <a:r>
              <a:rPr lang="en-US" dirty="0" smtClean="0"/>
              <a:t>So the starting point is also a problem</a:t>
            </a:r>
          </a:p>
          <a:p>
            <a:pPr lvl="1"/>
            <a:r>
              <a:rPr lang="en-US" dirty="0" smtClean="0"/>
              <a:t>Rankings … down = BETTER, so why did they graph ranks that way?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Check Your Learning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What is the best type of graph to depict the following:</a:t>
            </a:r>
          </a:p>
          <a:p>
            <a:pPr lvl="1"/>
            <a:r>
              <a:rPr lang="en-US" smtClean="0"/>
              <a:t>Depression levels and stress levels for 150 university students.  Is depression related to stress?</a:t>
            </a:r>
          </a:p>
          <a:p>
            <a:pPr lvl="1"/>
            <a:r>
              <a:rPr lang="en-US" smtClean="0"/>
              <a:t>Mean years of education for six regions of the United States.  Are education levels higher in some regions than in others?</a:t>
            </a:r>
          </a:p>
        </p:txBody>
      </p:sp>
    </p:spTree>
    <p:extLst>
      <p:ext uri="{BB962C8B-B14F-4D97-AF65-F5344CB8AC3E}">
        <p14:creationId xmlns:p14="http://schemas.microsoft.com/office/powerpoint/2010/main" val="119117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Choosing the Graph Based on Variables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0" indent="-514350" eaLnBrk="1" hangingPunct="1">
              <a:buFontTx/>
              <a:buAutoNum type="arabicPeriod"/>
            </a:pPr>
            <a:r>
              <a:rPr lang="en-US" sz="2800" dirty="0" smtClean="0"/>
              <a:t>One scale variable (with frequencies): histogram or frequency polygon</a:t>
            </a:r>
          </a:p>
          <a:p>
            <a:pPr marL="571500" indent="-514350" eaLnBrk="1" hangingPunct="1">
              <a:buFontTx/>
              <a:buAutoNum type="arabicPeriod"/>
            </a:pPr>
            <a:r>
              <a:rPr lang="en-US" sz="2800" dirty="0" smtClean="0"/>
              <a:t>One scale independent and one scale dependent variable: </a:t>
            </a:r>
            <a:r>
              <a:rPr lang="en-US" sz="2800" dirty="0" err="1" smtClean="0"/>
              <a:t>scatterplot</a:t>
            </a:r>
            <a:r>
              <a:rPr lang="en-US" sz="2800" dirty="0" smtClean="0"/>
              <a:t> or line graph</a:t>
            </a:r>
          </a:p>
          <a:p>
            <a:pPr marL="571500" indent="-514350" eaLnBrk="1" hangingPunct="1">
              <a:buFontTx/>
              <a:buAutoNum type="arabicPeriod"/>
            </a:pPr>
            <a:r>
              <a:rPr lang="en-US" sz="2800" dirty="0" smtClean="0"/>
              <a:t>One nominal or ordinal independent and one scale dependent variable: bar graph</a:t>
            </a:r>
          </a:p>
          <a:p>
            <a:pPr marL="571500" indent="-514350" eaLnBrk="1" hangingPunct="1">
              <a:buFontTx/>
              <a:buAutoNum type="arabicPeriod"/>
            </a:pPr>
            <a:r>
              <a:rPr lang="en-US" sz="2800" dirty="0" smtClean="0"/>
              <a:t>Two+ nominal or ordinal independent  and one interval dependent variable: bar graph</a:t>
            </a:r>
          </a:p>
          <a:p>
            <a:pPr marL="971550" lvl="1" indent="-514350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696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Techniques for Misleading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772400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false face validity lie</a:t>
            </a:r>
          </a:p>
          <a:p>
            <a:pPr lvl="1"/>
            <a:r>
              <a:rPr lang="en-US" dirty="0" smtClean="0"/>
              <a:t>Method seems to represent what it says, but does not actually.</a:t>
            </a:r>
          </a:p>
          <a:p>
            <a:pPr lvl="2"/>
            <a:r>
              <a:rPr lang="en-US" dirty="0" smtClean="0"/>
              <a:t>e.g., using yelling as a measure of aggression</a:t>
            </a:r>
          </a:p>
          <a:p>
            <a:r>
              <a:rPr lang="en-US" dirty="0" smtClean="0"/>
              <a:t>The biased scale lie</a:t>
            </a:r>
          </a:p>
          <a:p>
            <a:pPr lvl="1"/>
            <a:r>
              <a:rPr lang="en-US" dirty="0" smtClean="0"/>
              <a:t>Scaling to skew the results, or leading questions</a:t>
            </a:r>
          </a:p>
          <a:p>
            <a:pPr lvl="1"/>
            <a:r>
              <a:rPr lang="en-US" dirty="0" smtClean="0"/>
              <a:t>i.e. </a:t>
            </a:r>
            <a:r>
              <a:rPr lang="en-US" dirty="0" err="1" smtClean="0"/>
              <a:t>goodreads</a:t>
            </a:r>
            <a:r>
              <a:rPr lang="en-US" dirty="0" smtClean="0"/>
              <a:t> book scale (did not like, it was ok, liked it, really liked it, it was amazing)</a:t>
            </a:r>
          </a:p>
          <a:p>
            <a:r>
              <a:rPr lang="en-US" dirty="0" smtClean="0"/>
              <a:t>The sneaky sample lie</a:t>
            </a:r>
          </a:p>
          <a:p>
            <a:pPr lvl="1"/>
            <a:r>
              <a:rPr lang="en-US" dirty="0" smtClean="0"/>
              <a:t>When participants are preselected or self selected to provide data.</a:t>
            </a:r>
          </a:p>
          <a:p>
            <a:pPr lvl="1"/>
            <a:r>
              <a:rPr lang="en-US" dirty="0" smtClean="0"/>
              <a:t>Like rate my professor!</a:t>
            </a:r>
          </a:p>
        </p:txBody>
      </p:sp>
    </p:spTree>
    <p:extLst>
      <p:ext uri="{BB962C8B-B14F-4D97-AF65-F5344CB8AC3E}">
        <p14:creationId xmlns:p14="http://schemas.microsoft.com/office/powerpoint/2010/main" val="52028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More Techniques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762000" y="1752600"/>
            <a:ext cx="7772400" cy="4419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interpolation lie </a:t>
            </a:r>
          </a:p>
          <a:p>
            <a:pPr lvl="1"/>
            <a:r>
              <a:rPr lang="en-US" dirty="0" smtClean="0"/>
              <a:t>Assumes that a value between 2 data points follows the same pattern</a:t>
            </a:r>
          </a:p>
          <a:p>
            <a:r>
              <a:rPr lang="en-US" dirty="0" smtClean="0"/>
              <a:t>The extrapolation lie </a:t>
            </a:r>
          </a:p>
          <a:p>
            <a:pPr lvl="1"/>
            <a:r>
              <a:rPr lang="en-US" dirty="0" smtClean="0"/>
              <a:t>Assumes knowledge outside of the study</a:t>
            </a:r>
          </a:p>
          <a:p>
            <a:r>
              <a:rPr lang="en-US" dirty="0" smtClean="0"/>
              <a:t>The inaccurate values lie </a:t>
            </a:r>
          </a:p>
          <a:p>
            <a:pPr lvl="1"/>
            <a:r>
              <a:rPr lang="en-US" dirty="0" smtClean="0"/>
              <a:t>Uses scaling to distort portions of the data</a:t>
            </a:r>
          </a:p>
          <a:p>
            <a:r>
              <a:rPr lang="en-US" dirty="0" smtClean="0"/>
              <a:t>The outright lie:</a:t>
            </a:r>
          </a:p>
          <a:p>
            <a:pPr lvl="1"/>
            <a:r>
              <a:rPr lang="en-US" dirty="0" smtClean="0"/>
              <a:t>Making up data!</a:t>
            </a:r>
          </a:p>
        </p:txBody>
      </p:sp>
    </p:spTree>
    <p:extLst>
      <p:ext uri="{BB962C8B-B14F-4D97-AF65-F5344CB8AC3E}">
        <p14:creationId xmlns:p14="http://schemas.microsoft.com/office/powerpoint/2010/main" val="40220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The Inaccurate Value Lie</a:t>
            </a:r>
          </a:p>
        </p:txBody>
      </p:sp>
      <p:pic>
        <p:nvPicPr>
          <p:cNvPr id="8195" name="Picture 2" descr="C:\Documents and Settings\dillerj\Desktop\Stats_Consult\JPGS - low res\CH03\low\NolESS_fig_03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514600"/>
            <a:ext cx="8128000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302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Nolan_3UN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362201"/>
            <a:ext cx="8077200" cy="330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990600" y="838200"/>
            <a:ext cx="746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Which of the two graphs is misleading?</a:t>
            </a:r>
          </a:p>
        </p:txBody>
      </p:sp>
    </p:spTree>
    <p:extLst>
      <p:ext uri="{BB962C8B-B14F-4D97-AF65-F5344CB8AC3E}">
        <p14:creationId xmlns:p14="http://schemas.microsoft.com/office/powerpoint/2010/main" val="262194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Helvetica" pitchFamily="34" charset="0"/>
                <a:cs typeface="Helvetica" pitchFamily="34" charset="0"/>
              </a:rPr>
              <a:t>Common Types of Graphs</a:t>
            </a:r>
            <a:endParaRPr lang="en-US" sz="3200" dirty="0" smtClean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Scatterplots </a:t>
            </a:r>
          </a:p>
          <a:p>
            <a:pPr lvl="1" eaLnBrk="1" hangingPunct="1"/>
            <a:r>
              <a:rPr lang="en-US" dirty="0" smtClean="0"/>
              <a:t>Graphs that depict the relation between two scale variables</a:t>
            </a:r>
          </a:p>
          <a:p>
            <a:pPr lvl="1" eaLnBrk="1" hangingPunct="1"/>
            <a:r>
              <a:rPr lang="en-US" dirty="0" smtClean="0"/>
              <a:t>Range-frame (!!) – x and y axis show the range of the variable </a:t>
            </a:r>
          </a:p>
          <a:p>
            <a:pPr lvl="2"/>
            <a:r>
              <a:rPr lang="en-US" dirty="0" err="1" smtClean="0"/>
              <a:t>Eep</a:t>
            </a:r>
            <a:r>
              <a:rPr lang="en-US" dirty="0" smtClean="0"/>
              <a:t>?</a:t>
            </a:r>
            <a:endParaRPr lang="en-US" dirty="0"/>
          </a:p>
          <a:p>
            <a:pPr lvl="1" eaLnBrk="1" hangingPunct="1"/>
            <a:r>
              <a:rPr lang="en-US" dirty="0" smtClean="0"/>
              <a:t>Observing every data point</a:t>
            </a:r>
          </a:p>
          <a:p>
            <a:pPr lvl="2" eaLnBrk="1" hangingPunct="1"/>
            <a:r>
              <a:rPr lang="en-US" dirty="0" smtClean="0"/>
              <a:t>Linear relationships – relationship between variables is a straight line</a:t>
            </a:r>
          </a:p>
          <a:p>
            <a:pPr lvl="2" eaLnBrk="1" hangingPunct="1"/>
            <a:r>
              <a:rPr lang="en-US" dirty="0" smtClean="0"/>
              <a:t>Nonlinear relationships – relationship between variables is curved</a:t>
            </a:r>
          </a:p>
          <a:p>
            <a:pPr lvl="3"/>
            <a:r>
              <a:rPr lang="en-US" dirty="0" smtClean="0"/>
              <a:t>Performance &amp; Anxiety</a:t>
            </a:r>
          </a:p>
        </p:txBody>
      </p:sp>
    </p:spTree>
    <p:extLst>
      <p:ext uri="{BB962C8B-B14F-4D97-AF65-F5344CB8AC3E}">
        <p14:creationId xmlns:p14="http://schemas.microsoft.com/office/powerpoint/2010/main" val="181477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859</Words>
  <Application>Microsoft Macintosh PowerPoint</Application>
  <PresentationFormat>On-screen Show (4:3)</PresentationFormat>
  <Paragraphs>130</Paragraphs>
  <Slides>41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Visual Displays of Data</vt:lpstr>
      <vt:lpstr>Uses of Graphs</vt:lpstr>
      <vt:lpstr>“The Most Misleading Graph Ever Published”  The Cost and Quality of Higher Education </vt:lpstr>
      <vt:lpstr>“The Most Misleading Graph Ever Published”  The Cost and Quality of Higher Education </vt:lpstr>
      <vt:lpstr>Techniques for Misleading</vt:lpstr>
      <vt:lpstr>More Techniques</vt:lpstr>
      <vt:lpstr>The Inaccurate Value Lie</vt:lpstr>
      <vt:lpstr>PowerPoint Presentation</vt:lpstr>
      <vt:lpstr>Common Types of Graphs</vt:lpstr>
      <vt:lpstr>PowerPoint Presentation</vt:lpstr>
      <vt:lpstr>SPSS Scatterplots</vt:lpstr>
      <vt:lpstr>SPSS Scatterplots</vt:lpstr>
      <vt:lpstr>SPSS Scatterplots</vt:lpstr>
      <vt:lpstr>SPSS Scatterplots</vt:lpstr>
      <vt:lpstr>SPSS Scatterplots</vt:lpstr>
      <vt:lpstr>SPSS Scatterplots</vt:lpstr>
      <vt:lpstr>PowerPoint Presentation</vt:lpstr>
      <vt:lpstr>Line Graphs</vt:lpstr>
      <vt:lpstr>PowerPoint Presentation</vt:lpstr>
      <vt:lpstr>SPSS Line of Best Fit</vt:lpstr>
      <vt:lpstr>PowerPoint Presentation</vt:lpstr>
      <vt:lpstr>PowerPoint Presentation</vt:lpstr>
      <vt:lpstr>SPSS Line of Best Fit</vt:lpstr>
      <vt:lpstr>PowerPoint Presentation</vt:lpstr>
      <vt:lpstr>PowerPoint Presentation</vt:lpstr>
      <vt:lpstr>SPSS Line Graphs</vt:lpstr>
      <vt:lpstr>PowerPoint Presentation</vt:lpstr>
      <vt:lpstr>PowerPoint Presentation</vt:lpstr>
      <vt:lpstr>Bar Graphs</vt:lpstr>
      <vt:lpstr>PowerPoint Presentation</vt:lpstr>
      <vt:lpstr>PowerPoint Presentation</vt:lpstr>
      <vt:lpstr>PowerPoint Presentation</vt:lpstr>
      <vt:lpstr>SPSS Bar Graphs</vt:lpstr>
      <vt:lpstr>PowerPoint Presentation</vt:lpstr>
      <vt:lpstr>PowerPoint Presentation</vt:lpstr>
      <vt:lpstr>Two others</vt:lpstr>
      <vt:lpstr>Frequency Polygons / Histograms</vt:lpstr>
      <vt:lpstr>PowerPoint Presentation</vt:lpstr>
      <vt:lpstr>PowerPoint Presentation</vt:lpstr>
      <vt:lpstr>Check Your Learning</vt:lpstr>
      <vt:lpstr>Choosing the Graph Based on Variables</vt:lpstr>
    </vt:vector>
  </TitlesOfParts>
  <Company>Missouri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Displays of Data</dc:title>
  <dc:creator>Erin Buchanan</dc:creator>
  <cp:lastModifiedBy>Erin Buchanan</cp:lastModifiedBy>
  <cp:revision>20</cp:revision>
  <dcterms:created xsi:type="dcterms:W3CDTF">2014-01-24T05:18:40Z</dcterms:created>
  <dcterms:modified xsi:type="dcterms:W3CDTF">2015-09-17T20:56:34Z</dcterms:modified>
</cp:coreProperties>
</file>